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86" r:id="rId3"/>
    <p:sldId id="280" r:id="rId4"/>
    <p:sldId id="292" r:id="rId5"/>
    <p:sldId id="287" r:id="rId6"/>
    <p:sldId id="288" r:id="rId7"/>
    <p:sldId id="291" r:id="rId8"/>
    <p:sldId id="281" r:id="rId9"/>
    <p:sldId id="28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006699"/>
    <a:srgbClr val="003366"/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3086-BEA1-40C6-B512-2C43DC16DF7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14F2F-FE37-4D42-9DCC-5ADDAA5357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7870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D0B49-E886-4AA5-A0CC-2C5ECB545D5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A2E46-4192-49E2-A9DE-386FCE44B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9666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1F17F-BA0B-4405-8C42-27CB5CF8A61D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63762-929D-461E-8E31-25435F09440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4097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1220046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4233" y="4953000"/>
            <a:ext cx="12196233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 sz="18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0DFDE02-D9C2-468A-B198-D15D846539D6}" type="datetimeFigureOut">
              <a:rPr lang="en-GB"/>
              <a:pPr>
                <a:defRPr/>
              </a:pPr>
              <a:t>27/01/2019</a:t>
            </a:fld>
            <a:endParaRPr lang="en-GB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GB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1D9A2F0-41AE-4251-868E-49219AB503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584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1BDC7-9375-4AC0-93DA-A76F1AA7B01C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77F2-95C0-4154-BD55-BD081C0CB922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16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4849284" y="3005138"/>
            <a:ext cx="243416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4599518" y="3005138"/>
            <a:ext cx="24553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DE451F-7CE3-4CF9-84D5-E7A302DAFB78}" type="datetimeFigureOut">
              <a:rPr lang="en-GB">
                <a:solidFill>
                  <a:prstClr val="white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016A3C-2FB1-44A0-AA3B-DC7B23FA27F8}" type="slidenum">
              <a:rPr lang="en-GB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50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23B8D7-1BA7-48F1-931F-558882500CAB}" type="datetimeFigureOut">
              <a:rPr lang="en-GB">
                <a:solidFill>
                  <a:prstClr val="white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541FB6-E2D4-4733-A2A6-00296CEBB303}" type="slidenum">
              <a:rPr lang="en-GB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29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6204C8-EAE4-4FEB-9680-548CFBC7AFC9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6D427E-DB87-42FA-8E52-10CB6572613B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445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84E02D-F973-4E87-93F8-F757B91ACD4F}" type="datetimeFigureOut">
              <a:rPr lang="en-GB">
                <a:solidFill>
                  <a:prstClr val="white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17328E-06A3-4412-BE6F-CF6C2F97A67E}" type="slidenum">
              <a:rPr lang="en-GB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4910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0869-954D-4610-AACC-A8EB0BD65674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E991E-DDF8-4D21-9038-6D023AF960F0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533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C8A8F-396B-4C49-98FF-7909E8EFE002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3F48BE-6F10-4AE2-BE1E-E3E98195E28F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29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AD25-3575-4E08-934D-269BF42C746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16512-F1C2-4560-B8B2-AE4B6F8D30E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3042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11552768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11303001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1988F8A-6B69-4984-A7AB-D727E498476A}" type="datetimeFigureOut">
              <a:rPr lang="en-GB">
                <a:solidFill>
                  <a:prstClr val="white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71CBFA4-197F-4266-B12F-3C37D2B31C77}" type="slidenum">
              <a:rPr lang="en-GB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370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57989-CCA6-4806-BD46-CD640403E3B9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69BAD-782D-463C-958C-2F9B46D45136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86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58807-42AD-44BE-8688-154FBF4805B1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72133-79BF-4D9E-9326-01A919BF5DEA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99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158DF-F6CB-4926-9717-F514F6D9BC1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7E75E-1937-44EA-B65D-92D2F58CA9A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852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A56DD-04B7-4458-B210-32075978AA7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6789B-69FE-498F-AB8F-0E1C529E90E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822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5C424-801B-47D7-824B-430693E32B0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AA725-258A-4BA8-A5F6-D88996BD829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59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A9843-1EF7-47B6-99AF-78AE99CCCD9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69516-EF65-42EE-B79C-761C07B5E6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0062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8390A-A1B8-4FD4-957C-98958DB7B33F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EC807-6AFC-495E-835E-E129FD525C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2504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36BBA-154C-4FA3-9F4B-3D749DB348F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63DE2-ABB8-415D-AB03-7EE40BF370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7783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244BC-6FF2-49D2-9570-AB4418C3A95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B2CB9-DDB0-4495-81F4-6E06846B698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5999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75C6D2-A975-46D6-A17F-4886288641DF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F21ED9-3C72-4143-BD68-A93A9504EFFA}" type="slidenum">
              <a:rPr lang="en-GB" altLang="en-US" smtClean="0">
                <a:cs typeface="Angsana New" panose="02020603050405020304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1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48113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70433" y="6408739"/>
            <a:ext cx="2559051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A72AB4B-B20A-4D8D-9D84-9D5873B3D61A}" type="datetimeFigureOut">
              <a:rPr lang="en-GB">
                <a:solidFill>
                  <a:prstClr val="black"/>
                </a:solidFill>
              </a:rPr>
              <a:pPr>
                <a:defRPr/>
              </a:pPr>
              <a:t>27/01/2019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39884" y="6408739"/>
            <a:ext cx="3134783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484" y="6408739"/>
            <a:ext cx="488949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6EB92E6-8669-49BB-A9F4-B40D7EF2DA8F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15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832662"/>
            <a:ext cx="12192000" cy="256409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891821" y="4578231"/>
            <a:ext cx="7032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4800" b="1" dirty="0">
                <a:solidFill>
                  <a:srgbClr val="0070C0"/>
                </a:solidFill>
              </a:rPr>
              <a:t>Is MRDCL right for me?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761" y="4388090"/>
            <a:ext cx="1211277" cy="121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2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718"/>
            <a:ext cx="5281563" cy="511606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027755" y="936718"/>
            <a:ext cx="7164244" cy="5116064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7041062" y="823284"/>
            <a:ext cx="3391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9600" b="1" dirty="0">
                <a:solidFill>
                  <a:srgbClr val="336699"/>
                </a:solidFill>
              </a:rPr>
              <a:t>RDCL</a:t>
            </a:r>
            <a:endParaRPr lang="en-US" sz="9600" dirty="0">
              <a:solidFill>
                <a:srgbClr val="3366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785" y="1002475"/>
            <a:ext cx="1211277" cy="12112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70937" y="2213752"/>
            <a:ext cx="6543055" cy="327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  <a:buFont typeface="Wingdings" panose="05000000000000000000" pitchFamily="2" charset="2"/>
              <a:buChar char="Ø"/>
            </a:pPr>
            <a:endParaRPr 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pure scripted and professional data tabulations tool for 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handling data processing and/or an engine for processing surveys. </a:t>
            </a: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endParaRPr 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Tables available as TXT files output or as Excel/CSV files.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8" y="2755709"/>
            <a:ext cx="500987" cy="5009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8" y="4574700"/>
            <a:ext cx="500987" cy="50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69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718"/>
            <a:ext cx="5281563" cy="511606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027755" y="936718"/>
            <a:ext cx="7164244" cy="5116064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7041062" y="823284"/>
            <a:ext cx="3391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9600" b="1" dirty="0">
                <a:solidFill>
                  <a:srgbClr val="336699"/>
                </a:solidFill>
              </a:rPr>
              <a:t>RDCL</a:t>
            </a:r>
            <a:endParaRPr lang="en-US" sz="9600" dirty="0">
              <a:solidFill>
                <a:srgbClr val="3366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785" y="1002475"/>
            <a:ext cx="1211277" cy="12112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70937" y="2213752"/>
            <a:ext cx="6543055" cy="327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  <a:buFont typeface="Wingdings" panose="05000000000000000000" pitchFamily="2" charset="2"/>
              <a:buChar char="Ø"/>
            </a:pPr>
            <a:endParaRPr 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pure scripted and professional data tabulations tool for 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handling data processing and/or an engine for processing surveys. </a:t>
            </a: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endParaRPr lang="en-US"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R="0"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1000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Tables available as TXT files output or as Excel/CSV files.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8" y="2755709"/>
            <a:ext cx="500987" cy="5009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8" y="4574700"/>
            <a:ext cx="500987" cy="500987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7F0A2CF-0E25-4C50-B671-D64D7C782129}"/>
              </a:ext>
            </a:extLst>
          </p:cNvPr>
          <p:cNvSpPr/>
          <p:nvPr/>
        </p:nvSpPr>
        <p:spPr>
          <a:xfrm rot="20783645">
            <a:off x="2600329" y="1767754"/>
            <a:ext cx="6868160" cy="303334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The focus is on PRODUCTIVITY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This means that your investment in MRDCL can pay for itself</a:t>
            </a:r>
          </a:p>
        </p:txBody>
      </p:sp>
    </p:spTree>
    <p:extLst>
      <p:ext uri="{BB962C8B-B14F-4D97-AF65-F5344CB8AC3E}">
        <p14:creationId xmlns:p14="http://schemas.microsoft.com/office/powerpoint/2010/main" val="1955767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59354" y="412844"/>
            <a:ext cx="6432646" cy="603231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Rectangle 1"/>
          <p:cNvSpPr/>
          <p:nvPr/>
        </p:nvSpPr>
        <p:spPr>
          <a:xfrm>
            <a:off x="5927677" y="1605767"/>
            <a:ext cx="6096000" cy="43781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MRDCL has many tools to facilitate the handling of market research and commercial data.</a:t>
            </a:r>
          </a:p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main ones are: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11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 set of tools to check and report data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11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 set of tools to list and tabulate data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11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Able to handle complex data structures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Tools to merge data from different files or streams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Build complex variables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Build re-usable templates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Blip>
                <a:blip r:embed="rId3"/>
              </a:buBlip>
              <a:tabLst>
                <a:tab pos="495300" algn="l"/>
              </a:tabLst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Short-cut code for repetitive or complex analysis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rgbClr val="2E74B5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676" y="70354"/>
            <a:ext cx="3308074" cy="20723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21" y="878093"/>
            <a:ext cx="2682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Features of MRDCL 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701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4318782"/>
            <a:ext cx="12191999" cy="2539218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8" y="2758760"/>
            <a:ext cx="3308074" cy="20723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912013" y="4452544"/>
            <a:ext cx="9129932" cy="2258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MRDCL is a logical language which users quickly learn to use the more advanced and efficient ways of processing data and producing tables and reports.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The software has a complete set of tools for the task and can be used in the way that suits your particular needs.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Comes with free software so that research execs and clients can carry out secondary analysis using easy to use tools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686"/>
            <a:ext cx="8173329" cy="33524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902655" y="3564099"/>
            <a:ext cx="2635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Benefits of MRDCL 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6" y="4452544"/>
            <a:ext cx="500987" cy="5009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6" y="5246549"/>
            <a:ext cx="500987" cy="5009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5" y="6052274"/>
            <a:ext cx="500987" cy="5009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030" y="1164078"/>
            <a:ext cx="2911133" cy="218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18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4318782"/>
            <a:ext cx="12191999" cy="2539218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2912013" y="4452544"/>
            <a:ext cx="9129932" cy="2258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You can build templates to automate tasks and deskill repetitive requirements that may be complex or laborious to script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Projects can be shared so that expert staff handling the complex parts and junior staff can handle the easier parts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Tracking studies can be managed effectively regardless of how complex the question, data and analysis requirements are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686"/>
            <a:ext cx="8173329" cy="33524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6" y="4452544"/>
            <a:ext cx="500987" cy="5009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6" y="5246549"/>
            <a:ext cx="500987" cy="5009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755" y="6052274"/>
            <a:ext cx="500987" cy="5009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030" y="1164078"/>
            <a:ext cx="2911133" cy="2183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224" y="2048931"/>
            <a:ext cx="4666422" cy="29232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24800" y="3203552"/>
            <a:ext cx="3104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The Real Benefits</a:t>
            </a:r>
            <a:endParaRPr lang="en-US" sz="32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59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12192000" cy="752475"/>
          </a:xfrm>
          <a:prstGeom prst="rect">
            <a:avLst/>
          </a:prstGeom>
          <a:solidFill>
            <a:schemeClr val="accent5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17411" name="Picture 3" descr="C:\Users\MRDC\Desktop\MRDC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862013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C:\Users\MRDC\Desktop\jghjjg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823913"/>
            <a:ext cx="11112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8" descr="C:\Users\MRDC\Desktop\Emotes-face-smile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1597025"/>
            <a:ext cx="2011362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 descr="C:\Users\MRDC\Desktop\vvddv313123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1847850"/>
            <a:ext cx="207962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C:\Users\MRDC\Desktop\female-worker-typing-at-keyboard-fingers31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1717675"/>
            <a:ext cx="2052638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521075" y="0"/>
            <a:ext cx="5807075" cy="927100"/>
          </a:xfrm>
        </p:spPr>
        <p:txBody>
          <a:bodyPr/>
          <a:lstStyle/>
          <a:p>
            <a:pPr eaLnBrk="1" hangingPunct="1">
              <a:defRPr/>
            </a:pP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The </a:t>
            </a:r>
            <a:r>
              <a:rPr lang="en-GB" sz="3200" b="1" dirty="0">
                <a:solidFill>
                  <a:srgbClr val="FF6600"/>
                </a:solidFill>
                <a:latin typeface="Century Gothic" pitchFamily="34" charset="0"/>
              </a:rPr>
              <a:t>QPSMR</a:t>
            </a: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 &amp; </a:t>
            </a:r>
            <a:r>
              <a:rPr lang="en-GB" sz="3200" b="1" dirty="0">
                <a:solidFill>
                  <a:srgbClr val="FF6600"/>
                </a:solidFill>
                <a:latin typeface="Century Gothic" pitchFamily="34" charset="0"/>
              </a:rPr>
              <a:t>MRDCL</a:t>
            </a: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 engine</a:t>
            </a:r>
          </a:p>
        </p:txBody>
      </p:sp>
      <p:sp>
        <p:nvSpPr>
          <p:cNvPr id="19" name="Oval 18"/>
          <p:cNvSpPr/>
          <p:nvPr/>
        </p:nvSpPr>
        <p:spPr>
          <a:xfrm>
            <a:off x="509588" y="1700213"/>
            <a:ext cx="1751012" cy="1724025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Rectangle 19"/>
          <p:cNvSpPr/>
          <p:nvPr/>
        </p:nvSpPr>
        <p:spPr>
          <a:xfrm>
            <a:off x="0" y="3692525"/>
            <a:ext cx="27876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9900"/>
                </a:solidFill>
                <a:latin typeface="+mn-lt"/>
              </a:rPr>
              <a:t>QPSMR</a:t>
            </a: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user-friendly interface 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38875" y="3906838"/>
            <a:ext cx="2259013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70C0"/>
                </a:solidFill>
                <a:latin typeface="+mn-lt"/>
              </a:rPr>
              <a:t>MRDCL</a:t>
            </a: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scripting language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5995988" y="752475"/>
            <a:ext cx="1587" cy="421163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586038" y="3754438"/>
            <a:ext cx="3514725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9900"/>
                </a:solidFill>
                <a:latin typeface="+mn-lt"/>
              </a:rPr>
              <a:t>QPSMR</a:t>
            </a:r>
            <a:r>
              <a:rPr lang="en-GB" sz="2200" b="1" dirty="0">
                <a:solidFill>
                  <a:srgbClr val="0070C0"/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handles data entry &amp;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tabulation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51850" y="3714750"/>
            <a:ext cx="3983038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200" b="1" dirty="0">
                <a:solidFill>
                  <a:srgbClr val="0070C0"/>
                </a:solidFill>
                <a:latin typeface="+mn-lt"/>
              </a:rPr>
              <a:t>MRDCL</a:t>
            </a:r>
            <a:r>
              <a:rPr lang="en-US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US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handles scripted tabulations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686800" y="4441825"/>
            <a:ext cx="3683000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*does not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handle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data entry</a:t>
            </a:r>
          </a:p>
        </p:txBody>
      </p:sp>
      <p:pic>
        <p:nvPicPr>
          <p:cNvPr id="17424" name="Picture 16" descr="C:\Users\MRDC\Desktop\NEW_DataProcessing13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5" y="1758950"/>
            <a:ext cx="19859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 36"/>
          <p:cNvSpPr/>
          <p:nvPr/>
        </p:nvSpPr>
        <p:spPr>
          <a:xfrm>
            <a:off x="3371850" y="1700213"/>
            <a:ext cx="2128838" cy="1933575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8" name="Oval 37"/>
          <p:cNvSpPr/>
          <p:nvPr/>
        </p:nvSpPr>
        <p:spPr>
          <a:xfrm>
            <a:off x="6415088" y="1819275"/>
            <a:ext cx="2036762" cy="1846263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9" name="Oval 38"/>
          <p:cNvSpPr/>
          <p:nvPr/>
        </p:nvSpPr>
        <p:spPr>
          <a:xfrm>
            <a:off x="9444038" y="1744663"/>
            <a:ext cx="1946275" cy="1828800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4763" y="4997182"/>
            <a:ext cx="121920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Down Arrow 48"/>
          <p:cNvSpPr/>
          <p:nvPr/>
        </p:nvSpPr>
        <p:spPr>
          <a:xfrm>
            <a:off x="5041900" y="5041900"/>
            <a:ext cx="1946275" cy="1031875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18455" name="Picture 17" descr="D:\MRDC\MRDC Main\9 - Asia_Research\Seminar_pic\online-survey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00" y="5041900"/>
            <a:ext cx="22558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6" name="TextBox 47"/>
          <p:cNvSpPr txBox="1">
            <a:spLocks noChangeArrowheads="1"/>
          </p:cNvSpPr>
          <p:nvPr/>
        </p:nvSpPr>
        <p:spPr bwMode="auto">
          <a:xfrm>
            <a:off x="3749675" y="6061075"/>
            <a:ext cx="4662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Getting Analysis done!</a:t>
            </a:r>
            <a:endParaRPr lang="th-TH" altLang="en-US" sz="32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41650" y="952500"/>
            <a:ext cx="169386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009900"/>
                </a:solidFill>
                <a:latin typeface="Century Gothic" pitchFamily="34" charset="0"/>
              </a:rPr>
              <a:t>QPSMR</a:t>
            </a:r>
            <a:r>
              <a:rPr lang="en-GB" sz="32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053513" y="906463"/>
            <a:ext cx="1752600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MRDCL </a:t>
            </a:r>
          </a:p>
        </p:txBody>
      </p:sp>
    </p:spTree>
    <p:extLst>
      <p:ext uri="{BB962C8B-B14F-4D97-AF65-F5344CB8AC3E}">
        <p14:creationId xmlns:p14="http://schemas.microsoft.com/office/powerpoint/2010/main" val="2779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84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12192000" cy="752475"/>
          </a:xfrm>
          <a:prstGeom prst="rect">
            <a:avLst/>
          </a:prstGeom>
          <a:solidFill>
            <a:schemeClr val="accent5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17411" name="Picture 3" descr="C:\Users\MRDC\Desktop\MRDC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862013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C:\Users\MRDC\Desktop\jghjjg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823913"/>
            <a:ext cx="11112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8" descr="C:\Users\MRDC\Desktop\Emotes-face-smile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1597025"/>
            <a:ext cx="2011362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 descr="C:\Users\MRDC\Desktop\vvddv313123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1847850"/>
            <a:ext cx="207962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C:\Users\MRDC\Desktop\female-worker-typing-at-keyboard-fingers31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1717675"/>
            <a:ext cx="2052638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521075" y="0"/>
            <a:ext cx="5807075" cy="927100"/>
          </a:xfrm>
        </p:spPr>
        <p:txBody>
          <a:bodyPr/>
          <a:lstStyle/>
          <a:p>
            <a:pPr eaLnBrk="1" hangingPunct="1">
              <a:defRPr/>
            </a:pP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The </a:t>
            </a:r>
            <a:r>
              <a:rPr lang="en-GB" sz="3200" b="1" dirty="0">
                <a:solidFill>
                  <a:srgbClr val="FF6600"/>
                </a:solidFill>
                <a:latin typeface="Century Gothic" pitchFamily="34" charset="0"/>
              </a:rPr>
              <a:t>QPSMR</a:t>
            </a: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 &amp; </a:t>
            </a:r>
            <a:r>
              <a:rPr lang="en-GB" sz="3200" b="1" dirty="0">
                <a:solidFill>
                  <a:srgbClr val="FF6600"/>
                </a:solidFill>
                <a:latin typeface="Century Gothic" pitchFamily="34" charset="0"/>
              </a:rPr>
              <a:t>MRDCL</a:t>
            </a:r>
            <a:r>
              <a:rPr lang="en-GB" sz="3200" b="1" dirty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 engine</a:t>
            </a:r>
          </a:p>
        </p:txBody>
      </p:sp>
      <p:sp>
        <p:nvSpPr>
          <p:cNvPr id="19" name="Oval 18"/>
          <p:cNvSpPr/>
          <p:nvPr/>
        </p:nvSpPr>
        <p:spPr>
          <a:xfrm>
            <a:off x="509588" y="1700213"/>
            <a:ext cx="1751012" cy="1724025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Rectangle 19"/>
          <p:cNvSpPr/>
          <p:nvPr/>
        </p:nvSpPr>
        <p:spPr>
          <a:xfrm>
            <a:off x="0" y="3692525"/>
            <a:ext cx="278765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9900"/>
                </a:solidFill>
                <a:latin typeface="+mn-lt"/>
              </a:rPr>
              <a:t>QPSMR</a:t>
            </a: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user-friendly interface 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38875" y="3906838"/>
            <a:ext cx="2259013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70C0"/>
                </a:solidFill>
                <a:latin typeface="+mn-lt"/>
              </a:rPr>
              <a:t>MRDCL</a:t>
            </a: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scripting language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5995988" y="752475"/>
            <a:ext cx="1587" cy="421163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586038" y="3754438"/>
            <a:ext cx="3514725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9900"/>
                </a:solidFill>
                <a:latin typeface="+mn-lt"/>
              </a:rPr>
              <a:t>QPSMR</a:t>
            </a:r>
            <a:r>
              <a:rPr lang="en-GB" sz="2200" b="1" dirty="0">
                <a:solidFill>
                  <a:srgbClr val="0070C0"/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handles data entry &amp; </a:t>
            </a:r>
          </a:p>
          <a:p>
            <a:pPr algn="ctr">
              <a:defRPr/>
            </a:pPr>
            <a:r>
              <a:rPr lang="en-GB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tabulation</a:t>
            </a:r>
            <a:endParaRPr lang="th-TH" sz="2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51850" y="3714750"/>
            <a:ext cx="3983038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200" b="1" dirty="0">
                <a:solidFill>
                  <a:srgbClr val="0070C0"/>
                </a:solidFill>
                <a:latin typeface="+mn-lt"/>
              </a:rPr>
              <a:t>MRDCL</a:t>
            </a:r>
            <a:r>
              <a:rPr lang="en-US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US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handles scripted tabulations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686800" y="4441825"/>
            <a:ext cx="3683000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*does not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handle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data entry</a:t>
            </a:r>
          </a:p>
        </p:txBody>
      </p:sp>
      <p:pic>
        <p:nvPicPr>
          <p:cNvPr id="17424" name="Picture 16" descr="C:\Users\MRDC\Desktop\NEW_DataProcessing13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5" y="1758950"/>
            <a:ext cx="19859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 36"/>
          <p:cNvSpPr/>
          <p:nvPr/>
        </p:nvSpPr>
        <p:spPr>
          <a:xfrm>
            <a:off x="3371850" y="1700213"/>
            <a:ext cx="2128838" cy="1933575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8" name="Oval 37"/>
          <p:cNvSpPr/>
          <p:nvPr/>
        </p:nvSpPr>
        <p:spPr>
          <a:xfrm>
            <a:off x="6415088" y="1819275"/>
            <a:ext cx="2036762" cy="1846263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9" name="Oval 38"/>
          <p:cNvSpPr/>
          <p:nvPr/>
        </p:nvSpPr>
        <p:spPr>
          <a:xfrm>
            <a:off x="9444038" y="1744663"/>
            <a:ext cx="1946275" cy="1828800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4763" y="4997182"/>
            <a:ext cx="1219200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Down Arrow 48"/>
          <p:cNvSpPr/>
          <p:nvPr/>
        </p:nvSpPr>
        <p:spPr>
          <a:xfrm>
            <a:off x="5041900" y="5041900"/>
            <a:ext cx="1946275" cy="1031875"/>
          </a:xfrm>
          <a:prstGeom prst="down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18455" name="Picture 17" descr="D:\MRDC\MRDC Main\9 - Asia_Research\Seminar_pic\online-survey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00" y="5041900"/>
            <a:ext cx="22558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6" name="TextBox 47"/>
          <p:cNvSpPr txBox="1">
            <a:spLocks noChangeArrowheads="1"/>
          </p:cNvSpPr>
          <p:nvPr/>
        </p:nvSpPr>
        <p:spPr bwMode="auto">
          <a:xfrm>
            <a:off x="3749675" y="6061075"/>
            <a:ext cx="4662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Getting Analysis done!</a:t>
            </a:r>
            <a:endParaRPr lang="th-TH" altLang="en-US" sz="32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41650" y="952500"/>
            <a:ext cx="169386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009900"/>
                </a:solidFill>
                <a:latin typeface="Century Gothic" pitchFamily="34" charset="0"/>
              </a:rPr>
              <a:t>QPSMR</a:t>
            </a:r>
            <a:r>
              <a:rPr lang="en-GB" sz="32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053513" y="906463"/>
            <a:ext cx="1752600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MRDCL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CC20FD-1350-49E7-AE08-32AAB03A2221}"/>
              </a:ext>
            </a:extLst>
          </p:cNvPr>
          <p:cNvSpPr/>
          <p:nvPr/>
        </p:nvSpPr>
        <p:spPr>
          <a:xfrm rot="772824">
            <a:off x="2687321" y="2183182"/>
            <a:ext cx="6868160" cy="303334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REFLECT: Free secondary analysis software for colleagues and clients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MAJOR UPGRADE 1</a:t>
            </a:r>
            <a:r>
              <a:rPr lang="en-GB" sz="2400" baseline="30000" dirty="0"/>
              <a:t>ST</a:t>
            </a:r>
            <a:r>
              <a:rPr lang="en-GB" sz="2400" dirty="0"/>
              <a:t> QUARTER 2019 with Charting Tools</a:t>
            </a:r>
          </a:p>
        </p:txBody>
      </p:sp>
    </p:spTree>
    <p:extLst>
      <p:ext uri="{BB962C8B-B14F-4D97-AF65-F5344CB8AC3E}">
        <p14:creationId xmlns:p14="http://schemas.microsoft.com/office/powerpoint/2010/main" val="173002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8456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335</Words>
  <Application>Microsoft Office PowerPoint</Application>
  <PresentationFormat>Widescreen</PresentationFormat>
  <Paragraphs>66</Paragraphs>
  <Slides>8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3" baseType="lpstr">
      <vt:lpstr>Angsana New</vt:lpstr>
      <vt:lpstr>Arial</vt:lpstr>
      <vt:lpstr>Calibri</vt:lpstr>
      <vt:lpstr>Calibri Light</vt:lpstr>
      <vt:lpstr>Century Gothic</vt:lpstr>
      <vt:lpstr>Cordia New</vt:lpstr>
      <vt:lpstr>Lucida Sans Unicode</vt:lpstr>
      <vt:lpstr>Symbol</vt:lpstr>
      <vt:lpstr>Times New Roman</vt:lpstr>
      <vt:lpstr>Verdana</vt:lpstr>
      <vt:lpstr>Wingdings</vt:lpstr>
      <vt:lpstr>Wingdings 2</vt:lpstr>
      <vt:lpstr>Wingdings 3</vt:lpstr>
      <vt:lpstr>4_Office Theme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QPSMR &amp; MRDCL engine</vt:lpstr>
      <vt:lpstr>The QPSMR &amp; MRDCL engine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Phil Hearn</cp:lastModifiedBy>
  <cp:revision>61</cp:revision>
  <dcterms:created xsi:type="dcterms:W3CDTF">2015-03-05T06:01:02Z</dcterms:created>
  <dcterms:modified xsi:type="dcterms:W3CDTF">2019-01-27T12:04:03Z</dcterms:modified>
</cp:coreProperties>
</file>